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87" r:id="rId4"/>
    <p:sldId id="316" r:id="rId5"/>
    <p:sldId id="325" r:id="rId6"/>
    <p:sldId id="317" r:id="rId7"/>
    <p:sldId id="332" r:id="rId8"/>
    <p:sldId id="318" r:id="rId9"/>
    <p:sldId id="328" r:id="rId10"/>
    <p:sldId id="319" r:id="rId11"/>
    <p:sldId id="329" r:id="rId12"/>
    <p:sldId id="320" r:id="rId13"/>
    <p:sldId id="291" r:id="rId14"/>
    <p:sldId id="322" r:id="rId1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nil Sinha" initials="SS" lastIdx="2" clrIdx="0"/>
  <p:cmAuthor id="1" name="Ignacio Fiestas" initials="IF" lastIdx="0" clrIdx="1"/>
  <p:cmAuthor id="2" name="Katie Clancy" initials="KC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97552" autoAdjust="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02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6706793-FC0E-442C-864B-1D11DB84744C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257F7A92-CEAC-4BFE-A86A-6E30DB7409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74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7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7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3FD14590-3E91-45F4-ABCE-5217D5B1AD78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5"/>
            <a:ext cx="2945659" cy="4937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59" cy="4937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CC9F00E0-F33E-45B2-8D53-98206FDDA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3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F00E0-F33E-45B2-8D53-98206FDDAC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03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054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11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8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309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619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07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87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01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7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061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476E-9DFA-4D1D-8809-626219C8BA42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497FF-0167-4850-A8B7-5ECDF3F52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5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S:\0 Administration\NALL Logo\NALL_logo_non_transparen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1843"/>
            <a:ext cx="1224136" cy="86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G:\Marketing\4) Bid production\5) ORGUT Logo\ORGUT New 2013\3) PNG-files - When the Logo should be placed on a coloured background\Colour\orgut_color_transparent_RGB.png"/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504" y="6453336"/>
            <a:ext cx="1584176" cy="30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E3B50-F27A-4507-BED6-AA2EFE4284D0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ACF4-80D2-4178-8805-9197F2060ED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5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8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What Works for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Financial Sector Development?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 review of the 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evidence</a:t>
            </a:r>
          </a:p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DIIS</a:t>
            </a:r>
          </a:p>
          <a:p>
            <a:endParaRPr lang="en-US" sz="360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December </a:t>
            </a:r>
            <a:r>
              <a:rPr lang="en-US" sz="19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1900" baseline="300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19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2014</a:t>
            </a:r>
            <a:endParaRPr lang="en-GB" sz="19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4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07503" y="1314549"/>
            <a:ext cx="8812610" cy="4490715"/>
            <a:chOff x="260" y="946"/>
            <a:chExt cx="6024" cy="2969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260" y="1035"/>
              <a:ext cx="2028" cy="2880"/>
            </a:xfrm>
            <a:custGeom>
              <a:avLst/>
              <a:gdLst>
                <a:gd name="T0" fmla="*/ 0 w 816"/>
                <a:gd name="T1" fmla="*/ 0 h 432"/>
                <a:gd name="T2" fmla="*/ 816 w 816"/>
                <a:gd name="T3" fmla="*/ 0 h 432"/>
                <a:gd name="T4" fmla="*/ 0 w 816"/>
                <a:gd name="T5" fmla="*/ 432 h 432"/>
                <a:gd name="T6" fmla="*/ 0 w 816"/>
                <a:gd name="T7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 sz="2000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3" y="946"/>
              <a:ext cx="156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defTabSz="762000" eaLnBrk="0" hangingPunct="0">
                <a:lnSpc>
                  <a:spcPct val="95000"/>
                </a:lnSpc>
              </a:pPr>
              <a:endParaRPr lang="de-DE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28" y="1154"/>
              <a:ext cx="5956" cy="381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tx2">
                      <a:lumMod val="50000"/>
                    </a:schemeClr>
                  </a:solidFill>
                </a:rPr>
                <a:t>Private credit/GDP = higher investment           consumption smoothing       </a:t>
              </a:r>
            </a:p>
            <a:p>
              <a:r>
                <a:rPr lang="en-GB" sz="2000" dirty="0" smtClean="0">
                  <a:solidFill>
                    <a:schemeClr val="tx2">
                      <a:lumMod val="50000"/>
                    </a:schemeClr>
                  </a:solidFill>
                </a:rPr>
                <a:t>investment in human capital </a:t>
              </a:r>
              <a:endParaRPr lang="en-GB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3" y="1219"/>
              <a:ext cx="5891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endParaRPr lang="de-DE" sz="2400" dirty="0">
                <a:solidFill>
                  <a:srgbClr val="091D5D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28" y="1677"/>
              <a:ext cx="5956" cy="381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chemeClr val="tx2">
                      <a:lumMod val="50000"/>
                    </a:schemeClr>
                  </a:solidFill>
                </a:rPr>
                <a:t>Causality of deepening to growth has been proven robustly. Strong evidence for </a:t>
              </a:r>
            </a:p>
            <a:p>
              <a:r>
                <a:rPr lang="en-GB" sz="2000" dirty="0" smtClean="0">
                  <a:solidFill>
                    <a:schemeClr val="tx2">
                      <a:lumMod val="50000"/>
                    </a:schemeClr>
                  </a:solidFill>
                </a:rPr>
                <a:t>depth and growth in country. But pathways not well understood.</a:t>
              </a:r>
              <a:endParaRPr lang="en-GB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541" y="116632"/>
            <a:ext cx="8229600" cy="1061509"/>
          </a:xfrm>
        </p:spPr>
        <p:txBody>
          <a:bodyPr>
            <a:normAutofit/>
          </a:bodyPr>
          <a:lstStyle/>
          <a:p>
            <a:r>
              <a:rPr lang="en-GB" sz="4300" dirty="0">
                <a:solidFill>
                  <a:srgbClr val="FFCC66"/>
                </a:solidFill>
              </a:rPr>
              <a:t>Evidence: Financial </a:t>
            </a:r>
            <a:r>
              <a:rPr lang="en-GB" sz="4300" dirty="0" smtClean="0">
                <a:solidFill>
                  <a:srgbClr val="FFCC66"/>
                </a:solidFill>
              </a:rPr>
              <a:t>Deepening</a:t>
            </a:r>
            <a:endParaRPr lang="en-GB" sz="4300" dirty="0">
              <a:solidFill>
                <a:srgbClr val="FFCC66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06982" y="3212976"/>
            <a:ext cx="8713131" cy="50405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Positive links with reducing inequality, hunger, resilience to shocks and poverty but</a:t>
            </a:r>
          </a:p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transmission pathways not well researched.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695176" y="4797152"/>
            <a:ext cx="5961438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Segoe UI (Body)"/>
                <a:ea typeface="Segoe UI" panose="020B0502040204020203" pitchFamily="34" charset="0"/>
                <a:cs typeface="Segoe UI" panose="020B0502040204020203" pitchFamily="34" charset="0"/>
              </a:rPr>
              <a:t>Impact of </a:t>
            </a:r>
            <a:r>
              <a:rPr lang="en-GB" sz="2400" dirty="0" smtClean="0">
                <a:solidFill>
                  <a:schemeClr val="tx2"/>
                </a:solidFill>
                <a:latin typeface="Segoe UI (Body)"/>
                <a:ea typeface="Segoe UI" panose="020B0502040204020203" pitchFamily="34" charset="0"/>
                <a:cs typeface="Segoe UI" panose="020B0502040204020203" pitchFamily="34" charset="0"/>
              </a:rPr>
              <a:t>deepening on growth &amp; poverty is robust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06982" y="3933056"/>
            <a:ext cx="8713131" cy="576064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/>
                </a:solidFill>
              </a:rPr>
              <a:t>Link between A2F and SME growth strong but not panacea, works with 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transformative  enterprises only.  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4382492" y="1629156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13" name="Plus 12"/>
          <p:cNvSpPr/>
          <p:nvPr/>
        </p:nvSpPr>
        <p:spPr>
          <a:xfrm>
            <a:off x="7680996" y="1662113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8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40" y="1628800"/>
            <a:ext cx="828092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88640"/>
            <a:ext cx="91440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Results Chain: Financial Inclusion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1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25908" y="5733256"/>
            <a:ext cx="1763688" cy="11247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76256" y="1484784"/>
            <a:ext cx="2107986" cy="5184576"/>
          </a:xfrm>
          <a:prstGeom prst="rect">
            <a:avLst/>
          </a:prstGeom>
          <a:blipFill dpi="0" rotWithShape="1">
            <a:blip r:embed="rId2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" y="5877272"/>
            <a:ext cx="1763688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14602" y="4183089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Past focus on mircocredit. But better understanding now that poor need savings, insurance, payments. 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061509"/>
          </a:xfrm>
        </p:spPr>
        <p:txBody>
          <a:bodyPr>
            <a:normAutofit/>
          </a:bodyPr>
          <a:lstStyle/>
          <a:p>
            <a:r>
              <a:rPr lang="en-GB" sz="4300" dirty="0" smtClean="0">
                <a:solidFill>
                  <a:srgbClr val="FFCC66"/>
                </a:solidFill>
              </a:rPr>
              <a:t>Evidence: Inclusion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107504" y="1556792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>
                <a:solidFill>
                  <a:schemeClr val="tx2"/>
                </a:solidFill>
              </a:rPr>
              <a:t>Weaker macro evidence in support of inclusion. Linked to depth and this does reduce inequality/ poverty.</a:t>
            </a:r>
          </a:p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.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107504" y="4994515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Despite financial diaries, dont know much about demand. 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107504" y="2420888"/>
            <a:ext cx="6919866" cy="864096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b="1" i="1" dirty="0">
                <a:solidFill>
                  <a:schemeClr val="tx2"/>
                </a:solidFill>
              </a:rPr>
              <a:t>BUT</a:t>
            </a:r>
            <a:r>
              <a:rPr lang="nl-NL" sz="2000" dirty="0">
                <a:solidFill>
                  <a:schemeClr val="tx2"/>
                </a:solidFill>
              </a:rPr>
              <a:t> still important for </a:t>
            </a:r>
            <a:r>
              <a:rPr lang="nl-NL" sz="2000" dirty="0" smtClean="0">
                <a:solidFill>
                  <a:schemeClr val="tx2"/>
                </a:solidFill>
              </a:rPr>
              <a:t>poor: to support livelihoods/ diversification,  finance health,/education, smooth consumption, promote resilience. 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114602" y="3386133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Financial literacy only works at teachable moments, allied to products.</a:t>
            </a:r>
            <a:endParaRPr lang="nl-NL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25908" y="5733256"/>
            <a:ext cx="1763688" cy="11247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76256" y="1484784"/>
            <a:ext cx="2107986" cy="5184576"/>
          </a:xfrm>
          <a:prstGeom prst="rect">
            <a:avLst/>
          </a:prstGeom>
          <a:blipFill dpi="0" rotWithShape="1">
            <a:blip r:embed="rId2">
              <a:alphaModFix amt="44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" y="5877272"/>
            <a:ext cx="1763688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07504" y="3294292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>
                <a:solidFill>
                  <a:schemeClr val="tx2"/>
                </a:solidFill>
              </a:rPr>
              <a:t>Stronger evidence for micro savings &amp; smoothing consumption.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061509"/>
          </a:xfrm>
        </p:spPr>
        <p:txBody>
          <a:bodyPr>
            <a:normAutofit/>
          </a:bodyPr>
          <a:lstStyle/>
          <a:p>
            <a:r>
              <a:rPr lang="en-GB" sz="4300" dirty="0" smtClean="0">
                <a:solidFill>
                  <a:srgbClr val="FFCC66"/>
                </a:solidFill>
              </a:rPr>
              <a:t>Evidence: Microfinance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>
            <a:off x="107504" y="5953590"/>
            <a:ext cx="6912768" cy="684076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Need for further research  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>
            <a:off x="107504" y="1484784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>
                <a:solidFill>
                  <a:schemeClr val="tx2"/>
                </a:solidFill>
              </a:rPr>
              <a:t>Microcredit – </a:t>
            </a:r>
            <a:r>
              <a:rPr lang="nl-NL" sz="2000" dirty="0" smtClean="0">
                <a:solidFill>
                  <a:schemeClr val="tx2"/>
                </a:solidFill>
              </a:rPr>
              <a:t>No miracle, used for consumption, modest benefits but </a:t>
            </a:r>
            <a:r>
              <a:rPr lang="nl-NL" sz="2000" dirty="0">
                <a:solidFill>
                  <a:schemeClr val="tx2"/>
                </a:solidFill>
              </a:rPr>
              <a:t>essential for </a:t>
            </a:r>
            <a:r>
              <a:rPr lang="nl-NL" sz="2000" dirty="0" smtClean="0">
                <a:solidFill>
                  <a:schemeClr val="tx2"/>
                </a:solidFill>
              </a:rPr>
              <a:t>entrepreneurs 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107504" y="5014708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ICT – no evaluations done. But reduces costs and increases outreach</a:t>
            </a:r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99728" y="2263960"/>
            <a:ext cx="6912768" cy="883376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endParaRPr lang="nl-NL" sz="2000" dirty="0" smtClean="0">
              <a:solidFill>
                <a:schemeClr val="tx2"/>
              </a:solidFill>
            </a:endParaRPr>
          </a:p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Limitations </a:t>
            </a:r>
            <a:r>
              <a:rPr lang="nl-NL" sz="2000" dirty="0">
                <a:solidFill>
                  <a:schemeClr val="tx2"/>
                </a:solidFill>
              </a:rPr>
              <a:t>of one-size fits </a:t>
            </a:r>
            <a:r>
              <a:rPr lang="nl-NL" sz="2000" dirty="0" smtClean="0">
                <a:solidFill>
                  <a:schemeClr val="tx2"/>
                </a:solidFill>
              </a:rPr>
              <a:t>all. Small sums, not tailored to need. Works better when vary terms. Gap between MFIs, banks.</a:t>
            </a:r>
            <a:endParaRPr lang="nl-NL" sz="2000" dirty="0">
              <a:solidFill>
                <a:schemeClr val="tx2"/>
              </a:solidFill>
            </a:endParaRPr>
          </a:p>
          <a:p>
            <a:pPr eaLnBrk="0" hangingPunct="0"/>
            <a:endParaRPr lang="nl-NL" sz="2000" dirty="0">
              <a:solidFill>
                <a:schemeClr val="tx2"/>
              </a:solidFill>
            </a:endParaRP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107504" y="4149080"/>
            <a:ext cx="6912768" cy="720080"/>
          </a:xfrm>
          <a:prstGeom prst="homePlate">
            <a:avLst>
              <a:gd name="adj" fmla="val 2555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eaLnBrk="0" hangingPunct="0"/>
            <a:r>
              <a:rPr lang="nl-NL" sz="2000" dirty="0" smtClean="0">
                <a:solidFill>
                  <a:schemeClr val="tx2"/>
                </a:solidFill>
              </a:rPr>
              <a:t>Mirco insurance – very little evidence. Little demand.</a:t>
            </a:r>
            <a:endParaRPr lang="nl-NL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1060450"/>
          </a:xfrm>
        </p:spPr>
        <p:txBody>
          <a:bodyPr/>
          <a:lstStyle/>
          <a:p>
            <a:r>
              <a:rPr lang="en-GB" sz="4300" dirty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SD: </a:t>
            </a:r>
            <a:r>
              <a:rPr lang="en-GB" sz="4300" dirty="0" err="1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ToC</a:t>
            </a:r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 - Overview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43" y="1700808"/>
            <a:ext cx="1728192" cy="718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2060"/>
            </a:solidFill>
          </a:ln>
        </p:spPr>
        <p:txBody>
          <a:bodyPr vert="horz" wrap="square" rtlCol="0" anchor="t">
            <a:noAutofit/>
          </a:bodyPr>
          <a:lstStyle/>
          <a:p>
            <a:pPr lvl="0" algn="ctr"/>
            <a:r>
              <a:rPr lang="en-GB" b="1" u="sng" dirty="0" smtClean="0"/>
              <a:t>Policies &amp; Institutions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4879" y="1700808"/>
            <a:ext cx="1728192" cy="718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2060"/>
            </a:solidFill>
          </a:ln>
        </p:spPr>
        <p:txBody>
          <a:bodyPr vert="horz" wrap="square" rtlCol="0" anchor="t">
            <a:noAutofit/>
          </a:bodyPr>
          <a:lstStyle/>
          <a:p>
            <a:pPr lvl="0" algn="ctr" eaLnBrk="0" hangingPunct="0">
              <a:lnSpc>
                <a:spcPct val="110000"/>
              </a:lnSpc>
            </a:pPr>
            <a:r>
              <a:rPr lang="en-GB" b="1" u="sng" dirty="0" smtClean="0"/>
              <a:t>Support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3015" y="1700808"/>
            <a:ext cx="1728192" cy="718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2060"/>
            </a:solidFill>
          </a:ln>
        </p:spPr>
        <p:txBody>
          <a:bodyPr vert="horz" wrap="square" rtlCol="0" anchor="t">
            <a:noAutofit/>
          </a:bodyPr>
          <a:lstStyle/>
          <a:p>
            <a:pPr lvl="0" algn="ctr" eaLnBrk="0" hangingPunct="0">
              <a:lnSpc>
                <a:spcPct val="110000"/>
              </a:lnSpc>
            </a:pPr>
            <a:r>
              <a:rPr lang="en-GB" b="1" u="sng" dirty="0" smtClean="0"/>
              <a:t>Long term Finance</a:t>
            </a:r>
            <a:endParaRPr lang="en-US" sz="1600" dirty="0" smtClean="0"/>
          </a:p>
          <a:p>
            <a:pPr eaLnBrk="0" hangingPunct="0">
              <a:lnSpc>
                <a:spcPct val="110000"/>
              </a:lnSpc>
            </a:pPr>
            <a:endParaRPr lang="en-US" sz="105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61151" y="1700808"/>
            <a:ext cx="1647153" cy="718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2060"/>
            </a:solidFill>
          </a:ln>
        </p:spPr>
        <p:txBody>
          <a:bodyPr vert="horz" wrap="square" rtlCol="0" anchor="t">
            <a:noAutofit/>
          </a:bodyPr>
          <a:lstStyle/>
          <a:p>
            <a:pPr algn="ctr"/>
            <a:r>
              <a:rPr lang="en-GB" b="1" u="sng" dirty="0" smtClean="0"/>
              <a:t>Financial Deepening</a:t>
            </a:r>
            <a:endParaRPr lang="en-GB" sz="1200" dirty="0" smtClean="0"/>
          </a:p>
          <a:p>
            <a:pPr marL="171450" lvl="0" indent="-171450">
              <a:buFont typeface="Arial" pitchFamily="34" charset="0"/>
              <a:buChar char="•"/>
            </a:pPr>
            <a:endParaRPr lang="en-GB" sz="900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endParaRPr lang="en-GB" sz="9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8249" y="1700808"/>
            <a:ext cx="1608248" cy="718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2060"/>
            </a:solidFill>
          </a:ln>
        </p:spPr>
        <p:txBody>
          <a:bodyPr vert="horz" wrap="square" rtlCol="0" anchor="t">
            <a:noAutofit/>
          </a:bodyPr>
          <a:lstStyle/>
          <a:p>
            <a:pPr lvl="0" algn="ctr" eaLnBrk="0" hangingPunct="0">
              <a:lnSpc>
                <a:spcPct val="110000"/>
              </a:lnSpc>
            </a:pPr>
            <a:r>
              <a:rPr lang="en-GB" b="1" u="sng" dirty="0" smtClean="0"/>
              <a:t>Financial Inclusion</a:t>
            </a:r>
            <a:endParaRPr lang="en-US" dirty="0" smtClean="0"/>
          </a:p>
          <a:p>
            <a:pPr marL="171450" indent="-171450" eaLnBrk="0" hangingPunct="0">
              <a:lnSpc>
                <a:spcPct val="110000"/>
              </a:lnSpc>
              <a:buFont typeface="Arial" pitchFamily="34" charset="0"/>
              <a:buChar char="•"/>
            </a:pPr>
            <a:endParaRPr lang="en-US" sz="9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922259" y="2636912"/>
            <a:ext cx="1728192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/>
              <a:t>Better info., security to lend</a:t>
            </a:r>
            <a:endParaRPr lang="en-GB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636914"/>
            <a:ext cx="1728192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GB" sz="1600" dirty="0" smtClean="0"/>
              <a:t>Long term savings=investing</a:t>
            </a:r>
            <a:endParaRPr lang="en-GB" sz="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365479" y="2636913"/>
            <a:ext cx="1728192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dirty="0" smtClean="0"/>
              <a:t>Poor, marginalised able to save/ invest/insure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2059" y="2636912"/>
            <a:ext cx="1728192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GB" sz="1600" dirty="0" smtClean="0"/>
              <a:t>Reduced risk of financial shocks</a:t>
            </a:r>
            <a:endParaRPr lang="en-GB" sz="1600" dirty="0"/>
          </a:p>
          <a:p>
            <a:pPr marL="171450" indent="-171450">
              <a:buFont typeface="Arial" pitchFamily="34" charset="0"/>
              <a:buChar char="•"/>
            </a:pPr>
            <a:endParaRPr lang="en-GB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5565279" y="2636912"/>
            <a:ext cx="1728192" cy="6480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lvl="0"/>
            <a:r>
              <a:rPr lang="en-GB" sz="1600" dirty="0" smtClean="0"/>
              <a:t>Higher private  investment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24883" y="3470964"/>
            <a:ext cx="2160240" cy="750123"/>
          </a:xfrm>
          <a:prstGeom prst="rect">
            <a:avLst/>
          </a:prstGeom>
          <a:solidFill>
            <a:srgbClr val="FFFF00"/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GB" sz="1600" b="1" dirty="0" smtClean="0">
                <a:solidFill>
                  <a:schemeClr val="tx1"/>
                </a:solidFill>
              </a:rPr>
              <a:t>Outcome</a:t>
            </a:r>
          </a:p>
          <a:p>
            <a:pPr lvl="0" algn="ctr"/>
            <a:r>
              <a:rPr lang="en-GB" sz="1600" dirty="0" smtClean="0"/>
              <a:t>Stable, deep &amp; inclusive financi</a:t>
            </a:r>
            <a:r>
              <a:rPr lang="en-GB" sz="1600" dirty="0"/>
              <a:t>a</a:t>
            </a:r>
            <a:r>
              <a:rPr lang="en-GB" sz="1600" dirty="0" smtClean="0"/>
              <a:t>l  syste</a:t>
            </a:r>
            <a:r>
              <a:rPr lang="en-GB" sz="1600" dirty="0"/>
              <a:t>m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5435" y="4509120"/>
            <a:ext cx="1728192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GB" sz="1400" dirty="0"/>
              <a:t>Financial stability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76811" y="4509120"/>
            <a:ext cx="1728192" cy="9977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endParaRPr lang="en-GB" sz="14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400" dirty="0" smtClean="0"/>
              <a:t>Financial depth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900" dirty="0" smtClean="0"/>
          </a:p>
          <a:p>
            <a:pPr marL="171450" indent="-171450">
              <a:buFont typeface="Arial" pitchFamily="34" charset="0"/>
              <a:buChar char="•"/>
            </a:pPr>
            <a:endParaRPr lang="en-GB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6660232" y="4509121"/>
            <a:ext cx="1728192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400" dirty="0" smtClean="0"/>
              <a:t>Pathways out of poverty, avoid poverty traps </a:t>
            </a:r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681211" y="5751721"/>
            <a:ext cx="1728192" cy="7956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lvl="0" algn="ctr"/>
            <a:r>
              <a:rPr lang="en-GB" sz="1400" b="1" dirty="0" smtClean="0"/>
              <a:t>Impact</a:t>
            </a:r>
          </a:p>
          <a:p>
            <a:pPr lvl="0" algn="ctr"/>
            <a:r>
              <a:rPr lang="en-GB" sz="1400" dirty="0" smtClean="0"/>
              <a:t>Sustained economic growth, poverty reduction</a:t>
            </a: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94473" y="4509120"/>
            <a:ext cx="1728192" cy="1008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2225">
            <a:solidFill>
              <a:srgbClr val="002060"/>
            </a:solidFill>
          </a:ln>
        </p:spPr>
        <p:txBody>
          <a:bodyPr wrap="square" rtlCol="0" anchor="ctr">
            <a:no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GB" sz="1400" dirty="0" smtClean="0"/>
              <a:t> Higher investment</a:t>
            </a:r>
          </a:p>
        </p:txBody>
      </p:sp>
    </p:spTree>
    <p:extLst>
      <p:ext uri="{BB962C8B-B14F-4D97-AF65-F5344CB8AC3E}">
        <p14:creationId xmlns:p14="http://schemas.microsoft.com/office/powerpoint/2010/main" val="5637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88640"/>
            <a:ext cx="91440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Results chain: Policies &amp; Institutions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849694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1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121604" y="1306617"/>
            <a:ext cx="8973531" cy="4490715"/>
            <a:chOff x="260" y="946"/>
            <a:chExt cx="6134" cy="2969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60" y="1035"/>
              <a:ext cx="2028" cy="2880"/>
            </a:xfrm>
            <a:custGeom>
              <a:avLst/>
              <a:gdLst>
                <a:gd name="T0" fmla="*/ 0 w 816"/>
                <a:gd name="T1" fmla="*/ 0 h 432"/>
                <a:gd name="T2" fmla="*/ 816 w 816"/>
                <a:gd name="T3" fmla="*/ 0 h 432"/>
                <a:gd name="T4" fmla="*/ 0 w 816"/>
                <a:gd name="T5" fmla="*/ 432 h 432"/>
                <a:gd name="T6" fmla="*/ 0 w 816"/>
                <a:gd name="T7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 sz="2000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353" y="946"/>
              <a:ext cx="156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defTabSz="762000" eaLnBrk="0" hangingPunct="0">
                <a:lnSpc>
                  <a:spcPct val="95000"/>
                </a:lnSpc>
              </a:pPr>
              <a:endParaRPr lang="de-DE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42" y="1142"/>
              <a:ext cx="6052" cy="381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 dirty="0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430" y="1219"/>
              <a:ext cx="531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r>
                <a:rPr lang="en-GB" sz="2000" dirty="0" smtClean="0">
                  <a:solidFill>
                    <a:srgbClr val="091D5D"/>
                  </a:solidFill>
                </a:rPr>
                <a:t>Policies, institutions=stability        financial development </a:t>
              </a:r>
              <a:endParaRPr lang="de-DE" sz="2000" dirty="0">
                <a:solidFill>
                  <a:srgbClr val="091D5D"/>
                </a:solidFill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99915" y="2924943"/>
            <a:ext cx="8646935" cy="864097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762000" eaLnBrk="0" hangingPunct="0">
              <a:lnSpc>
                <a:spcPct val="95000"/>
              </a:lnSpc>
            </a:pPr>
            <a:r>
              <a:rPr lang="en-GB" sz="2000" dirty="0" smtClean="0">
                <a:solidFill>
                  <a:srgbClr val="091D5D"/>
                </a:solidFill>
              </a:rPr>
              <a:t>30% variation </a:t>
            </a:r>
            <a:r>
              <a:rPr lang="en-GB" sz="2000" dirty="0">
                <a:solidFill>
                  <a:srgbClr val="091D5D"/>
                </a:solidFill>
              </a:rPr>
              <a:t>in rates of poverty reduction attributable </a:t>
            </a:r>
            <a:r>
              <a:rPr lang="en-GB" sz="2000" dirty="0" smtClean="0">
                <a:solidFill>
                  <a:srgbClr val="091D5D"/>
                </a:solidFill>
              </a:rPr>
              <a:t>to </a:t>
            </a:r>
            <a:r>
              <a:rPr lang="en-GB" sz="2000" dirty="0">
                <a:solidFill>
                  <a:srgbClr val="091D5D"/>
                </a:solidFill>
              </a:rPr>
              <a:t>cross-country </a:t>
            </a:r>
            <a:endParaRPr lang="en-GB" sz="2000" dirty="0" smtClean="0">
              <a:solidFill>
                <a:srgbClr val="091D5D"/>
              </a:solidFill>
            </a:endParaRPr>
          </a:p>
          <a:p>
            <a:pPr defTabSz="762000" eaLnBrk="0" hangingPunct="0">
              <a:lnSpc>
                <a:spcPct val="95000"/>
              </a:lnSpc>
            </a:pPr>
            <a:r>
              <a:rPr lang="en-GB" sz="2000" dirty="0" smtClean="0">
                <a:solidFill>
                  <a:srgbClr val="091D5D"/>
                </a:solidFill>
              </a:rPr>
              <a:t>variation </a:t>
            </a:r>
            <a:r>
              <a:rPr lang="en-GB" sz="2000" dirty="0">
                <a:solidFill>
                  <a:srgbClr val="091D5D"/>
                </a:solidFill>
              </a:rPr>
              <a:t>in financial development</a:t>
            </a:r>
            <a:endParaRPr lang="de-DE" sz="2000" dirty="0">
              <a:solidFill>
                <a:srgbClr val="091D5D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99915" y="3923291"/>
            <a:ext cx="8817320" cy="57627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Strong evidence that macro stability, liberal policies and effective  prudential </a:t>
            </a:r>
          </a:p>
          <a:p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egulation lead to financial . But liberalisation not leading to lower spreads.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88640"/>
            <a:ext cx="8229600" cy="1061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Evidence: policies, institutions 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27784" y="5589240"/>
            <a:ext cx="3888432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Essential for Systems Approach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99915" y="2232031"/>
            <a:ext cx="8817320" cy="57627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/>
              <a:t> 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Financial shocks=recessions, increased poverty. Strong evidence, 2009, Asian crisis  </a:t>
            </a:r>
            <a:endParaRPr lang="en-GB" sz="2000" dirty="0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99915" y="4653136"/>
            <a:ext cx="8817320" cy="57627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Strong evidence that creditor rights, contract enforcement and bankruptcy laws </a:t>
            </a:r>
          </a:p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lead to financial development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Plus 1"/>
          <p:cNvSpPr/>
          <p:nvPr/>
        </p:nvSpPr>
        <p:spPr>
          <a:xfrm>
            <a:off x="3347864" y="1677666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4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88840"/>
            <a:ext cx="84249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88640"/>
            <a:ext cx="91440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 Results Chain: </a:t>
            </a:r>
            <a:r>
              <a:rPr lang="en-GB" sz="4300" dirty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upport Functions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444074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Functions for Stability, Deepening &amp; Inclusion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59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161102" y="1373924"/>
            <a:ext cx="8932569" cy="4490715"/>
            <a:chOff x="260" y="946"/>
            <a:chExt cx="6106" cy="2969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60" y="1035"/>
              <a:ext cx="2028" cy="2880"/>
            </a:xfrm>
            <a:custGeom>
              <a:avLst/>
              <a:gdLst>
                <a:gd name="T0" fmla="*/ 0 w 816"/>
                <a:gd name="T1" fmla="*/ 0 h 432"/>
                <a:gd name="T2" fmla="*/ 816 w 816"/>
                <a:gd name="T3" fmla="*/ 0 h 432"/>
                <a:gd name="T4" fmla="*/ 0 w 816"/>
                <a:gd name="T5" fmla="*/ 432 h 432"/>
                <a:gd name="T6" fmla="*/ 0 w 816"/>
                <a:gd name="T7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 sz="2000"/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353" y="946"/>
              <a:ext cx="156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defTabSz="762000" eaLnBrk="0" hangingPunct="0">
                <a:lnSpc>
                  <a:spcPct val="95000"/>
                </a:lnSpc>
              </a:pPr>
              <a:endParaRPr lang="de-DE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314" y="1142"/>
              <a:ext cx="6052" cy="516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000" dirty="0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353" y="1219"/>
              <a:ext cx="5902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r>
                <a:rPr lang="en-GB" sz="2000" dirty="0" smtClean="0">
                  <a:solidFill>
                    <a:srgbClr val="091D5D"/>
                  </a:solidFill>
                </a:rPr>
                <a:t>Support functions=better information          </a:t>
              </a:r>
              <a:r>
                <a:rPr lang="en-GB" sz="2000" dirty="0" smtClean="0">
                  <a:solidFill>
                    <a:schemeClr val="tx2">
                      <a:lumMod val="50000"/>
                    </a:schemeClr>
                  </a:solidFill>
                </a:rPr>
                <a:t>security of lending          efficient infrastructure            skilled workforce</a:t>
              </a:r>
              <a:r>
                <a:rPr lang="en-GB" sz="2000" dirty="0" smtClean="0">
                  <a:solidFill>
                    <a:srgbClr val="091D5D"/>
                  </a:solidFill>
                </a:rPr>
                <a:t> </a:t>
              </a:r>
              <a:endParaRPr lang="de-DE" sz="2000" dirty="0">
                <a:solidFill>
                  <a:srgbClr val="091D5D"/>
                </a:solidFill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00601" y="4676665"/>
            <a:ext cx="8586751" cy="86409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762000" eaLnBrk="0" hangingPunct="0">
              <a:lnSpc>
                <a:spcPct val="95000"/>
              </a:lnSpc>
            </a:pPr>
            <a:r>
              <a:rPr lang="de-DE" sz="2000" dirty="0" smtClean="0">
                <a:solidFill>
                  <a:srgbClr val="091D5D"/>
                </a:solidFill>
              </a:rPr>
              <a:t>Many programmes fcous on skills but lack of good evidence on outcomes </a:t>
            </a:r>
            <a:endParaRPr lang="de-DE" sz="2000" dirty="0">
              <a:solidFill>
                <a:srgbClr val="091D5D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40099" y="3377841"/>
            <a:ext cx="8817320" cy="57627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Good evidence that payments infrastructure, inter-operability, rating systems</a:t>
            </a:r>
          </a:p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 lead to efficiency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88640"/>
            <a:ext cx="8229600" cy="10615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Evidence: support functions 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27784" y="5589240"/>
            <a:ext cx="3888432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Enabler of Systems Approach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40099" y="2571890"/>
            <a:ext cx="8817320" cy="602012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/>
              <a:t>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ood evidence that credit bureaus, collateral registries contribute to greater lending.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96350" y="4017022"/>
            <a:ext cx="8817320" cy="57627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But supply driven. </a:t>
            </a: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nformation on demand can make a difference </a:t>
            </a:r>
          </a:p>
          <a:p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(low cost accounts, savings) but is woefully inadequate. Many products fail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Plus 1"/>
          <p:cNvSpPr/>
          <p:nvPr/>
        </p:nvSpPr>
        <p:spPr>
          <a:xfrm>
            <a:off x="4209685" y="1779580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16" name="Plus 15"/>
          <p:cNvSpPr/>
          <p:nvPr/>
        </p:nvSpPr>
        <p:spPr>
          <a:xfrm>
            <a:off x="6660232" y="1719539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19" name="Plus 18"/>
          <p:cNvSpPr/>
          <p:nvPr/>
        </p:nvSpPr>
        <p:spPr>
          <a:xfrm>
            <a:off x="1787001" y="1983970"/>
            <a:ext cx="457200" cy="4087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15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28401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88640"/>
            <a:ext cx="91440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Results Chain: </a:t>
            </a:r>
            <a:r>
              <a:rPr lang="en-GB" sz="4300" dirty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Long Term Finance</a:t>
            </a:r>
          </a:p>
          <a:p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7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07504" y="1314549"/>
            <a:ext cx="8812610" cy="4490715"/>
            <a:chOff x="260" y="946"/>
            <a:chExt cx="6024" cy="2969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260" y="1035"/>
              <a:ext cx="2028" cy="2880"/>
            </a:xfrm>
            <a:custGeom>
              <a:avLst/>
              <a:gdLst>
                <a:gd name="T0" fmla="*/ 0 w 816"/>
                <a:gd name="T1" fmla="*/ 0 h 432"/>
                <a:gd name="T2" fmla="*/ 816 w 816"/>
                <a:gd name="T3" fmla="*/ 0 h 432"/>
                <a:gd name="T4" fmla="*/ 0 w 816"/>
                <a:gd name="T5" fmla="*/ 432 h 432"/>
                <a:gd name="T6" fmla="*/ 0 w 816"/>
                <a:gd name="T7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lnTo>
                    <a:pt x="816" y="0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en-GB" sz="2000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53" y="946"/>
              <a:ext cx="156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defTabSz="762000" eaLnBrk="0" hangingPunct="0">
                <a:lnSpc>
                  <a:spcPct val="95000"/>
                </a:lnSpc>
              </a:pPr>
              <a:endParaRPr lang="de-DE" sz="2000" b="1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28" y="1154"/>
              <a:ext cx="5956" cy="381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2000" dirty="0" err="1">
                  <a:solidFill>
                    <a:srgbClr val="091D5D"/>
                  </a:solidFill>
                </a:rPr>
                <a:t>Demigurc-Kunt</a:t>
              </a:r>
              <a:r>
                <a:rPr lang="en-GB" sz="2000" dirty="0">
                  <a:solidFill>
                    <a:srgbClr val="091D5D"/>
                  </a:solidFill>
                </a:rPr>
                <a:t> and Levine (1996) – Financial development leads to increase</a:t>
              </a:r>
            </a:p>
            <a:p>
              <a:r>
                <a:rPr lang="en-GB" sz="2000" dirty="0">
                  <a:solidFill>
                    <a:srgbClr val="091D5D"/>
                  </a:solidFill>
                </a:rPr>
                <a:t>in the assets of the banking system and non-bank financial institutions 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3" y="1219"/>
              <a:ext cx="5891" cy="2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762000" eaLnBrk="0" hangingPunct="0">
                <a:lnSpc>
                  <a:spcPct val="95000"/>
                </a:lnSpc>
              </a:pPr>
              <a:endParaRPr lang="de-DE" sz="2400" dirty="0">
                <a:solidFill>
                  <a:srgbClr val="091D5D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28" y="1677"/>
              <a:ext cx="5956" cy="381"/>
            </a:xfrm>
            <a:prstGeom prst="rect">
              <a:avLst/>
            </a:prstGeom>
            <a:solidFill>
              <a:srgbClr val="DED3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2000" dirty="0" smtClean="0">
                  <a:solidFill>
                    <a:srgbClr val="091D5D"/>
                  </a:solidFill>
                </a:rPr>
                <a:t>Financing for infrastructure shown to have good results and some evidence</a:t>
              </a:r>
            </a:p>
            <a:p>
              <a:r>
                <a:rPr lang="en-GB" sz="2000" dirty="0" smtClean="0">
                  <a:solidFill>
                    <a:srgbClr val="091D5D"/>
                  </a:solidFill>
                </a:rPr>
                <a:t> to support impact investment </a:t>
              </a:r>
              <a:endParaRPr lang="en-GB" sz="2000" dirty="0">
                <a:solidFill>
                  <a:srgbClr val="091D5D"/>
                </a:solidFill>
              </a:endParaRPr>
            </a:p>
          </p:txBody>
        </p:sp>
      </p:grp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541" y="116632"/>
            <a:ext cx="8229600" cy="1061509"/>
          </a:xfrm>
        </p:spPr>
        <p:txBody>
          <a:bodyPr>
            <a:normAutofit/>
          </a:bodyPr>
          <a:lstStyle/>
          <a:p>
            <a:r>
              <a:rPr lang="en-GB" sz="4300" dirty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Evidence: Long Term </a:t>
            </a:r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Finance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06982" y="3212976"/>
            <a:ext cx="8713131" cy="504056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rgbClr val="091D5D"/>
                </a:solidFill>
              </a:rPr>
              <a:t>But macro evidence of link between stock markets and growth is weak. Micro </a:t>
            </a:r>
          </a:p>
          <a:p>
            <a:r>
              <a:rPr lang="en-GB" sz="2000" dirty="0" smtClean="0">
                <a:solidFill>
                  <a:srgbClr val="091D5D"/>
                </a:solidFill>
              </a:rPr>
              <a:t>Evidence shows link to credit and growth but not conclusive.</a:t>
            </a:r>
            <a:endParaRPr lang="en-GB" sz="2000" dirty="0">
              <a:solidFill>
                <a:srgbClr val="091D5D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695176" y="5157192"/>
            <a:ext cx="5961438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Segoe UI (Body)"/>
                <a:ea typeface="Segoe UI" panose="020B0502040204020203" pitchFamily="34" charset="0"/>
                <a:cs typeface="Segoe UI" panose="020B0502040204020203" pitchFamily="34" charset="0"/>
              </a:rPr>
              <a:t>Impact </a:t>
            </a:r>
            <a:r>
              <a:rPr lang="en-GB" sz="2400" dirty="0" smtClean="0">
                <a:solidFill>
                  <a:schemeClr val="tx2"/>
                </a:solidFill>
                <a:latin typeface="Segoe UI (Body)"/>
                <a:ea typeface="Segoe UI" panose="020B0502040204020203" pitchFamily="34" charset="0"/>
                <a:cs typeface="Segoe UI" panose="020B0502040204020203" pitchFamily="34" charset="0"/>
              </a:rPr>
              <a:t>may be on FSD not growth or poverty. More research needed.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04432" y="3933056"/>
            <a:ext cx="8713131" cy="1008112"/>
          </a:xfrm>
          <a:prstGeom prst="rect">
            <a:avLst/>
          </a:prstGeom>
          <a:solidFill>
            <a:srgbClr val="DED3B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sz="2000" dirty="0" smtClean="0">
                <a:solidFill>
                  <a:schemeClr val="tx2"/>
                </a:solidFill>
              </a:rPr>
              <a:t>Evidence for pensions and insurance weak; many studies show reverse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 causality. Micro insurance is growing rapidly but results not as expected 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and some products have proved expensive failures. </a:t>
            </a:r>
          </a:p>
          <a:p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28092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88640"/>
            <a:ext cx="91440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300" dirty="0" smtClean="0">
                <a:solidFill>
                  <a:srgbClr val="FFCC66"/>
                </a:solidFill>
                <a:latin typeface="+mn-lt"/>
                <a:ea typeface="+mn-ea"/>
                <a:cs typeface="+mn-cs"/>
              </a:rPr>
              <a:t>Results Chain: Financial deepening</a:t>
            </a:r>
            <a:endParaRPr lang="en-GB" sz="4300" dirty="0">
              <a:solidFill>
                <a:srgbClr val="FFCC66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1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Nathan EME">
  <a:themeElements>
    <a:clrScheme name="Nathan EME">
      <a:dk1>
        <a:srgbClr val="000000"/>
      </a:dk1>
      <a:lt1>
        <a:srgbClr val="FFFFFF"/>
      </a:lt1>
      <a:dk2>
        <a:srgbClr val="18216E"/>
      </a:dk2>
      <a:lt2>
        <a:srgbClr val="FFFFFF"/>
      </a:lt2>
      <a:accent1>
        <a:srgbClr val="4F81BD"/>
      </a:accent1>
      <a:accent2>
        <a:srgbClr val="D3AF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than EME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0577303203E64B851531CAD88BB91E" ma:contentTypeVersion="0" ma:contentTypeDescription="Create a new document." ma:contentTypeScope="" ma:versionID="158607e01f3d51c43dbce350fcb9d2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58067901229f55c8c61ab1e5ca17a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12BDE-ACD3-434B-9144-9D21EF9EC92B}"/>
</file>

<file path=customXml/itemProps2.xml><?xml version="1.0" encoding="utf-8"?>
<ds:datastoreItem xmlns:ds="http://schemas.openxmlformats.org/officeDocument/2006/customXml" ds:itemID="{DA592E91-FEB8-4A5D-B186-AB76939D4B1F}"/>
</file>

<file path=customXml/itemProps3.xml><?xml version="1.0" encoding="utf-8"?>
<ds:datastoreItem xmlns:ds="http://schemas.openxmlformats.org/officeDocument/2006/customXml" ds:itemID="{348D9444-A09F-49FE-89A1-A4D481F6D2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9644</TotalTime>
  <Words>657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Template PPT Nathan EME</vt:lpstr>
      <vt:lpstr>Custom Design</vt:lpstr>
      <vt:lpstr> What Works for Financial Sector Development? </vt:lpstr>
      <vt:lpstr>FSD: ToC -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Evidence: Long Term Finance</vt:lpstr>
      <vt:lpstr>PowerPoint Presentation</vt:lpstr>
      <vt:lpstr>Evidence: Financial Deepening</vt:lpstr>
      <vt:lpstr>PowerPoint Presentation</vt:lpstr>
      <vt:lpstr>Evidence: Inclusion</vt:lpstr>
      <vt:lpstr>Evidence: Microfinance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Bortes</dc:creator>
  <cp:lastModifiedBy>Sunil Sinha</cp:lastModifiedBy>
  <cp:revision>511</cp:revision>
  <cp:lastPrinted>2014-12-01T10:12:11Z</cp:lastPrinted>
  <dcterms:created xsi:type="dcterms:W3CDTF">2011-01-19T12:03:54Z</dcterms:created>
  <dcterms:modified xsi:type="dcterms:W3CDTF">2014-12-02T08:55:32Z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0x010100A20577303203E64B851531CAD88BB91E</vt:lpwstr>
  </property>
</Properties>
</file>