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  <p:sldId id="256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39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C0786D-370E-1046-B828-EB5EDA62F14C}" type="doc">
      <dgm:prSet loTypeId="urn:microsoft.com/office/officeart/2005/8/layout/hProcess9" loCatId="" qsTypeId="urn:microsoft.com/office/officeart/2005/8/quickstyle/simple4" qsCatId="simple" csTypeId="urn:microsoft.com/office/officeart/2005/8/colors/accent3_2" csCatId="accent3" phldr="1"/>
      <dgm:spPr/>
    </dgm:pt>
    <dgm:pt modelId="{DC085779-94BA-5546-AEE6-17422CB1A67F}">
      <dgm:prSet phldrT="[Text]"/>
      <dgm:spPr/>
      <dgm:t>
        <a:bodyPr/>
        <a:lstStyle/>
        <a:p>
          <a:r>
            <a:rPr lang="en-US" dirty="0" smtClean="0"/>
            <a:t>2010 (Nov)</a:t>
          </a:r>
          <a:endParaRPr lang="en-US" dirty="0"/>
        </a:p>
      </dgm:t>
    </dgm:pt>
    <dgm:pt modelId="{0C2B5E1C-CA63-FF42-B26B-E8F64BC0D28F}" type="parTrans" cxnId="{68296F13-59F9-8F42-8941-D8F19D67864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59227DC-4B95-C649-A89B-4D8D81E18F06}" type="sibTrans" cxnId="{68296F13-59F9-8F42-8941-D8F19D67864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A247AB9-FF57-CE4D-B259-0D1EDC6A4D53}">
      <dgm:prSet phldrT="[Text]"/>
      <dgm:spPr/>
      <dgm:t>
        <a:bodyPr/>
        <a:lstStyle/>
        <a:p>
          <a:r>
            <a:rPr lang="en-US" dirty="0" smtClean="0"/>
            <a:t>2011 (Aug)</a:t>
          </a:r>
          <a:endParaRPr lang="en-US" dirty="0"/>
        </a:p>
      </dgm:t>
    </dgm:pt>
    <dgm:pt modelId="{7FC758C5-EF3A-AF4B-AB96-499095656480}" type="parTrans" cxnId="{B3CEA8E6-42A9-DF45-8AC6-B469C753D42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A6DEAC1-370D-8140-A216-538AF02BB6CA}" type="sibTrans" cxnId="{B3CEA8E6-42A9-DF45-8AC6-B469C753D42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BBCB308-AA1B-5042-B382-FAEF90E7158E}">
      <dgm:prSet phldrT="[Text]"/>
      <dgm:spPr/>
      <dgm:t>
        <a:bodyPr/>
        <a:lstStyle/>
        <a:p>
          <a:r>
            <a:rPr lang="en-US" smtClean="0"/>
            <a:t>2013(Nov)</a:t>
          </a:r>
          <a:endParaRPr lang="en-US" dirty="0"/>
        </a:p>
      </dgm:t>
    </dgm:pt>
    <dgm:pt modelId="{85A6B2C9-F92F-BC41-830C-BFF6E73C9494}" type="parTrans" cxnId="{9C24D738-4E78-1744-BF7E-D3F1D99B8E9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17DF1D6-965B-0248-A289-2487218C5102}" type="sibTrans" cxnId="{9C24D738-4E78-1744-BF7E-D3F1D99B8E9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51A0FB3-C8C2-EF4D-8042-21F9CE596B5E}">
      <dgm:prSet/>
      <dgm:spPr/>
      <dgm:t>
        <a:bodyPr/>
        <a:lstStyle/>
        <a:p>
          <a:r>
            <a:rPr lang="en-US" smtClean="0"/>
            <a:t>2014</a:t>
          </a:r>
          <a:endParaRPr lang="en-US" dirty="0"/>
        </a:p>
      </dgm:t>
    </dgm:pt>
    <dgm:pt modelId="{3AF50838-6B50-7B40-983E-108ED278CC61}" type="parTrans" cxnId="{62CD7D8C-32DF-2844-8BE8-32A2B7C9F58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EFDC8A3-E9A2-0147-9A02-3CD5A619D7B0}" type="sibTrans" cxnId="{62CD7D8C-32DF-2844-8BE8-32A2B7C9F58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A8D5BCA-B123-5440-959A-ED82A4DB20AA}">
      <dgm:prSet/>
      <dgm:spPr/>
      <dgm:t>
        <a:bodyPr/>
        <a:lstStyle/>
        <a:p>
          <a:r>
            <a:rPr lang="en-US" smtClean="0"/>
            <a:t>2015</a:t>
          </a:r>
          <a:endParaRPr lang="en-US" dirty="0"/>
        </a:p>
      </dgm:t>
    </dgm:pt>
    <dgm:pt modelId="{6A2D232B-AA53-DA4A-BB4C-0498121A7DFF}" type="parTrans" cxnId="{145823DF-A8D9-1A4D-9F85-D8A4E12B8A1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D697F4A-7BC2-6E45-A28A-768E0024B6BC}" type="sibTrans" cxnId="{145823DF-A8D9-1A4D-9F85-D8A4E12B8A1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B358423-3AFC-BF45-B1C9-D40A087A7E2A}" type="pres">
      <dgm:prSet presAssocID="{0CC0786D-370E-1046-B828-EB5EDA62F14C}" presName="CompostProcess" presStyleCnt="0">
        <dgm:presLayoutVars>
          <dgm:dir/>
          <dgm:resizeHandles val="exact"/>
        </dgm:presLayoutVars>
      </dgm:prSet>
      <dgm:spPr/>
    </dgm:pt>
    <dgm:pt modelId="{81222816-833C-2B42-8FD4-36F805051DA5}" type="pres">
      <dgm:prSet presAssocID="{0CC0786D-370E-1046-B828-EB5EDA62F14C}" presName="arrow" presStyleLbl="bgShp" presStyleIdx="0" presStyleCnt="1" custScaleX="117647" custLinFactNeighborY="1010"/>
      <dgm:spPr/>
    </dgm:pt>
    <dgm:pt modelId="{5FC709A3-228A-6245-BF66-68B87F624A8B}" type="pres">
      <dgm:prSet presAssocID="{0CC0786D-370E-1046-B828-EB5EDA62F14C}" presName="linearProcess" presStyleCnt="0"/>
      <dgm:spPr/>
    </dgm:pt>
    <dgm:pt modelId="{C3FA6DA4-C624-3C47-8411-04F4C18124BC}" type="pres">
      <dgm:prSet presAssocID="{DC085779-94BA-5546-AEE6-17422CB1A67F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21601F1-BA7D-1D40-8B1D-1E19625D4D3F}" type="pres">
      <dgm:prSet presAssocID="{C59227DC-4B95-C649-A89B-4D8D81E18F06}" presName="sibTrans" presStyleCnt="0"/>
      <dgm:spPr/>
    </dgm:pt>
    <dgm:pt modelId="{50C2CD12-24F1-EF4A-99FF-9D3CAFC2CE50}" type="pres">
      <dgm:prSet presAssocID="{BA247AB9-FF57-CE4D-B259-0D1EDC6A4D53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F009076-DBC5-3D48-AA28-60D930429060}" type="pres">
      <dgm:prSet presAssocID="{EA6DEAC1-370D-8140-A216-538AF02BB6CA}" presName="sibTrans" presStyleCnt="0"/>
      <dgm:spPr/>
    </dgm:pt>
    <dgm:pt modelId="{8CE39290-655B-2242-AB0B-C874E45B2319}" type="pres">
      <dgm:prSet presAssocID="{DBBCB308-AA1B-5042-B382-FAEF90E7158E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3AE7C96-0F44-AF4B-9C37-6FC05FCCDD62}" type="pres">
      <dgm:prSet presAssocID="{A17DF1D6-965B-0248-A289-2487218C5102}" presName="sibTrans" presStyleCnt="0"/>
      <dgm:spPr/>
    </dgm:pt>
    <dgm:pt modelId="{FEA6308A-1974-3548-8D4A-8AFD7F6EF62A}" type="pres">
      <dgm:prSet presAssocID="{151A0FB3-C8C2-EF4D-8042-21F9CE596B5E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F06478C-C396-BB43-802E-39945C5F51AE}" type="pres">
      <dgm:prSet presAssocID="{9EFDC8A3-E9A2-0147-9A02-3CD5A619D7B0}" presName="sibTrans" presStyleCnt="0"/>
      <dgm:spPr/>
    </dgm:pt>
    <dgm:pt modelId="{9FACCCE0-6548-2944-92F7-ED38BD15FFA9}" type="pres">
      <dgm:prSet presAssocID="{8A8D5BCA-B123-5440-959A-ED82A4DB20AA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80C47500-5934-9844-85D1-65BB2E76A494}" type="presOf" srcId="{DC085779-94BA-5546-AEE6-17422CB1A67F}" destId="{C3FA6DA4-C624-3C47-8411-04F4C18124BC}" srcOrd="0" destOrd="0" presId="urn:microsoft.com/office/officeart/2005/8/layout/hProcess9"/>
    <dgm:cxn modelId="{3450D04E-7693-384E-82D3-C69434DCCD92}" type="presOf" srcId="{DBBCB308-AA1B-5042-B382-FAEF90E7158E}" destId="{8CE39290-655B-2242-AB0B-C874E45B2319}" srcOrd="0" destOrd="0" presId="urn:microsoft.com/office/officeart/2005/8/layout/hProcess9"/>
    <dgm:cxn modelId="{0CD8C275-6281-7349-B5D7-E346F9682113}" type="presOf" srcId="{8A8D5BCA-B123-5440-959A-ED82A4DB20AA}" destId="{9FACCCE0-6548-2944-92F7-ED38BD15FFA9}" srcOrd="0" destOrd="0" presId="urn:microsoft.com/office/officeart/2005/8/layout/hProcess9"/>
    <dgm:cxn modelId="{C77C41A8-09C2-8242-BCB5-90F2F50B2E7C}" type="presOf" srcId="{BA247AB9-FF57-CE4D-B259-0D1EDC6A4D53}" destId="{50C2CD12-24F1-EF4A-99FF-9D3CAFC2CE50}" srcOrd="0" destOrd="0" presId="urn:microsoft.com/office/officeart/2005/8/layout/hProcess9"/>
    <dgm:cxn modelId="{B3CEA8E6-42A9-DF45-8AC6-B469C753D428}" srcId="{0CC0786D-370E-1046-B828-EB5EDA62F14C}" destId="{BA247AB9-FF57-CE4D-B259-0D1EDC6A4D53}" srcOrd="1" destOrd="0" parTransId="{7FC758C5-EF3A-AF4B-AB96-499095656480}" sibTransId="{EA6DEAC1-370D-8140-A216-538AF02BB6CA}"/>
    <dgm:cxn modelId="{F1960FCB-80C2-684A-859E-5B305199DDE8}" type="presOf" srcId="{151A0FB3-C8C2-EF4D-8042-21F9CE596B5E}" destId="{FEA6308A-1974-3548-8D4A-8AFD7F6EF62A}" srcOrd="0" destOrd="0" presId="urn:microsoft.com/office/officeart/2005/8/layout/hProcess9"/>
    <dgm:cxn modelId="{145823DF-A8D9-1A4D-9F85-D8A4E12B8A19}" srcId="{0CC0786D-370E-1046-B828-EB5EDA62F14C}" destId="{8A8D5BCA-B123-5440-959A-ED82A4DB20AA}" srcOrd="4" destOrd="0" parTransId="{6A2D232B-AA53-DA4A-BB4C-0498121A7DFF}" sibTransId="{FD697F4A-7BC2-6E45-A28A-768E0024B6BC}"/>
    <dgm:cxn modelId="{68296F13-59F9-8F42-8941-D8F19D678649}" srcId="{0CC0786D-370E-1046-B828-EB5EDA62F14C}" destId="{DC085779-94BA-5546-AEE6-17422CB1A67F}" srcOrd="0" destOrd="0" parTransId="{0C2B5E1C-CA63-FF42-B26B-E8F64BC0D28F}" sibTransId="{C59227DC-4B95-C649-A89B-4D8D81E18F06}"/>
    <dgm:cxn modelId="{62CD7D8C-32DF-2844-8BE8-32A2B7C9F58A}" srcId="{0CC0786D-370E-1046-B828-EB5EDA62F14C}" destId="{151A0FB3-C8C2-EF4D-8042-21F9CE596B5E}" srcOrd="3" destOrd="0" parTransId="{3AF50838-6B50-7B40-983E-108ED278CC61}" sibTransId="{9EFDC8A3-E9A2-0147-9A02-3CD5A619D7B0}"/>
    <dgm:cxn modelId="{AC45B1E0-B5E7-3F4A-9723-87F1ABF9CB64}" type="presOf" srcId="{0CC0786D-370E-1046-B828-EB5EDA62F14C}" destId="{FB358423-3AFC-BF45-B1C9-D40A087A7E2A}" srcOrd="0" destOrd="0" presId="urn:microsoft.com/office/officeart/2005/8/layout/hProcess9"/>
    <dgm:cxn modelId="{9C24D738-4E78-1744-BF7E-D3F1D99B8E99}" srcId="{0CC0786D-370E-1046-B828-EB5EDA62F14C}" destId="{DBBCB308-AA1B-5042-B382-FAEF90E7158E}" srcOrd="2" destOrd="0" parTransId="{85A6B2C9-F92F-BC41-830C-BFF6E73C9494}" sibTransId="{A17DF1D6-965B-0248-A289-2487218C5102}"/>
    <dgm:cxn modelId="{5FF29A8D-3CC5-0F44-A7D4-8528BDA55754}" type="presParOf" srcId="{FB358423-3AFC-BF45-B1C9-D40A087A7E2A}" destId="{81222816-833C-2B42-8FD4-36F805051DA5}" srcOrd="0" destOrd="0" presId="urn:microsoft.com/office/officeart/2005/8/layout/hProcess9"/>
    <dgm:cxn modelId="{DACD2298-6995-6E4E-8810-2DA9F6A5E67A}" type="presParOf" srcId="{FB358423-3AFC-BF45-B1C9-D40A087A7E2A}" destId="{5FC709A3-228A-6245-BF66-68B87F624A8B}" srcOrd="1" destOrd="0" presId="urn:microsoft.com/office/officeart/2005/8/layout/hProcess9"/>
    <dgm:cxn modelId="{92C92D25-996B-EC49-85CE-F0998FF5FB71}" type="presParOf" srcId="{5FC709A3-228A-6245-BF66-68B87F624A8B}" destId="{C3FA6DA4-C624-3C47-8411-04F4C18124BC}" srcOrd="0" destOrd="0" presId="urn:microsoft.com/office/officeart/2005/8/layout/hProcess9"/>
    <dgm:cxn modelId="{6FADBB14-0B07-1E4F-962E-E4853AFCA130}" type="presParOf" srcId="{5FC709A3-228A-6245-BF66-68B87F624A8B}" destId="{F21601F1-BA7D-1D40-8B1D-1E19625D4D3F}" srcOrd="1" destOrd="0" presId="urn:microsoft.com/office/officeart/2005/8/layout/hProcess9"/>
    <dgm:cxn modelId="{9035A7DA-D0F2-4144-B1A2-86F7888B0126}" type="presParOf" srcId="{5FC709A3-228A-6245-BF66-68B87F624A8B}" destId="{50C2CD12-24F1-EF4A-99FF-9D3CAFC2CE50}" srcOrd="2" destOrd="0" presId="urn:microsoft.com/office/officeart/2005/8/layout/hProcess9"/>
    <dgm:cxn modelId="{694E1B3C-E0A4-BF44-B72B-D1BB8B4C6666}" type="presParOf" srcId="{5FC709A3-228A-6245-BF66-68B87F624A8B}" destId="{BF009076-DBC5-3D48-AA28-60D930429060}" srcOrd="3" destOrd="0" presId="urn:microsoft.com/office/officeart/2005/8/layout/hProcess9"/>
    <dgm:cxn modelId="{3A45C666-93BF-E144-8908-4BA7A517558A}" type="presParOf" srcId="{5FC709A3-228A-6245-BF66-68B87F624A8B}" destId="{8CE39290-655B-2242-AB0B-C874E45B2319}" srcOrd="4" destOrd="0" presId="urn:microsoft.com/office/officeart/2005/8/layout/hProcess9"/>
    <dgm:cxn modelId="{9A76AF86-BC64-894B-9194-7D3FE41DD32C}" type="presParOf" srcId="{5FC709A3-228A-6245-BF66-68B87F624A8B}" destId="{B3AE7C96-0F44-AF4B-9C37-6FC05FCCDD62}" srcOrd="5" destOrd="0" presId="urn:microsoft.com/office/officeart/2005/8/layout/hProcess9"/>
    <dgm:cxn modelId="{F43811BF-C5E3-6947-BA7A-5E3F520F5EAC}" type="presParOf" srcId="{5FC709A3-228A-6245-BF66-68B87F624A8B}" destId="{FEA6308A-1974-3548-8D4A-8AFD7F6EF62A}" srcOrd="6" destOrd="0" presId="urn:microsoft.com/office/officeart/2005/8/layout/hProcess9"/>
    <dgm:cxn modelId="{7926A3E8-7207-634A-875F-AEE655198426}" type="presParOf" srcId="{5FC709A3-228A-6245-BF66-68B87F624A8B}" destId="{9F06478C-C396-BB43-802E-39945C5F51AE}" srcOrd="7" destOrd="0" presId="urn:microsoft.com/office/officeart/2005/8/layout/hProcess9"/>
    <dgm:cxn modelId="{45906983-10AA-B948-AFCE-99449CFB9DAA}" type="presParOf" srcId="{5FC709A3-228A-6245-BF66-68B87F624A8B}" destId="{9FACCCE0-6548-2944-92F7-ED38BD15FFA9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222816-833C-2B42-8FD4-36F805051DA5}">
      <dsp:nvSpPr>
        <dsp:cNvPr id="0" name=""/>
        <dsp:cNvSpPr/>
      </dsp:nvSpPr>
      <dsp:spPr>
        <a:xfrm>
          <a:off x="2" y="0"/>
          <a:ext cx="8422612" cy="2206147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3FA6DA4-C624-3C47-8411-04F4C18124BC}">
      <dsp:nvSpPr>
        <dsp:cNvPr id="0" name=""/>
        <dsp:cNvSpPr/>
      </dsp:nvSpPr>
      <dsp:spPr>
        <a:xfrm>
          <a:off x="372" y="661844"/>
          <a:ext cx="1563792" cy="88245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2010 (Nov)</a:t>
          </a:r>
          <a:endParaRPr lang="en-US" sz="2200" kern="1200" dirty="0"/>
        </a:p>
      </dsp:txBody>
      <dsp:txXfrm>
        <a:off x="43450" y="704922"/>
        <a:ext cx="1477636" cy="796302"/>
      </dsp:txXfrm>
    </dsp:sp>
    <dsp:sp modelId="{50C2CD12-24F1-EF4A-99FF-9D3CAFC2CE50}">
      <dsp:nvSpPr>
        <dsp:cNvPr id="0" name=""/>
        <dsp:cNvSpPr/>
      </dsp:nvSpPr>
      <dsp:spPr>
        <a:xfrm>
          <a:off x="1714892" y="661844"/>
          <a:ext cx="1563792" cy="88245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2011 (Aug)</a:t>
          </a:r>
          <a:endParaRPr lang="en-US" sz="2200" kern="1200" dirty="0"/>
        </a:p>
      </dsp:txBody>
      <dsp:txXfrm>
        <a:off x="1757970" y="704922"/>
        <a:ext cx="1477636" cy="796302"/>
      </dsp:txXfrm>
    </dsp:sp>
    <dsp:sp modelId="{8CE39290-655B-2242-AB0B-C874E45B2319}">
      <dsp:nvSpPr>
        <dsp:cNvPr id="0" name=""/>
        <dsp:cNvSpPr/>
      </dsp:nvSpPr>
      <dsp:spPr>
        <a:xfrm>
          <a:off x="3429412" y="661844"/>
          <a:ext cx="1563792" cy="88245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2013(Nov)</a:t>
          </a:r>
          <a:endParaRPr lang="en-US" sz="2200" kern="1200" dirty="0"/>
        </a:p>
      </dsp:txBody>
      <dsp:txXfrm>
        <a:off x="3472490" y="704922"/>
        <a:ext cx="1477636" cy="796302"/>
      </dsp:txXfrm>
    </dsp:sp>
    <dsp:sp modelId="{FEA6308A-1974-3548-8D4A-8AFD7F6EF62A}">
      <dsp:nvSpPr>
        <dsp:cNvPr id="0" name=""/>
        <dsp:cNvSpPr/>
      </dsp:nvSpPr>
      <dsp:spPr>
        <a:xfrm>
          <a:off x="5143931" y="661844"/>
          <a:ext cx="1563792" cy="88245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2014</a:t>
          </a:r>
          <a:endParaRPr lang="en-US" sz="2200" kern="1200" dirty="0"/>
        </a:p>
      </dsp:txBody>
      <dsp:txXfrm>
        <a:off x="5187009" y="704922"/>
        <a:ext cx="1477636" cy="796302"/>
      </dsp:txXfrm>
    </dsp:sp>
    <dsp:sp modelId="{9FACCCE0-6548-2944-92F7-ED38BD15FFA9}">
      <dsp:nvSpPr>
        <dsp:cNvPr id="0" name=""/>
        <dsp:cNvSpPr/>
      </dsp:nvSpPr>
      <dsp:spPr>
        <a:xfrm>
          <a:off x="6858451" y="661844"/>
          <a:ext cx="1563792" cy="88245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2015</a:t>
          </a:r>
          <a:endParaRPr lang="en-US" sz="2200" kern="1200" dirty="0"/>
        </a:p>
      </dsp:txBody>
      <dsp:txXfrm>
        <a:off x="6901529" y="704922"/>
        <a:ext cx="1477636" cy="796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66D8-ABD0-A846-B424-CBD5EA72F1D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B362-2E45-DA42-A174-11BA235922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558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66D8-ABD0-A846-B424-CBD5EA72F1D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B362-2E45-DA42-A174-11BA235922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5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66D8-ABD0-A846-B424-CBD5EA72F1D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B362-2E45-DA42-A174-11BA235922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70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66D8-ABD0-A846-B424-CBD5EA72F1D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B362-2E45-DA42-A174-11BA235922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58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66D8-ABD0-A846-B424-CBD5EA72F1D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B362-2E45-DA42-A174-11BA235922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673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66D8-ABD0-A846-B424-CBD5EA72F1D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B362-2E45-DA42-A174-11BA235922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34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66D8-ABD0-A846-B424-CBD5EA72F1D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B362-2E45-DA42-A174-11BA235922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50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66D8-ABD0-A846-B424-CBD5EA72F1D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B362-2E45-DA42-A174-11BA235922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6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66D8-ABD0-A846-B424-CBD5EA72F1D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B362-2E45-DA42-A174-11BA235922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00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66D8-ABD0-A846-B424-CBD5EA72F1D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B362-2E45-DA42-A174-11BA235922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1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66D8-ABD0-A846-B424-CBD5EA72F1D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B362-2E45-DA42-A174-11BA235922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68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366D8-ABD0-A846-B424-CBD5EA72F1D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8B362-2E45-DA42-A174-11BA235922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96521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a-DK" sz="8900" dirty="0" err="1" smtClean="0">
                <a:solidFill>
                  <a:srgbClr val="FF0000"/>
                </a:solidFill>
              </a:rPr>
              <a:t>Negotiating</a:t>
            </a:r>
            <a:r>
              <a:rPr lang="da-DK" sz="8900" dirty="0" smtClean="0">
                <a:solidFill>
                  <a:srgbClr val="FF0000"/>
                </a:solidFill>
              </a:rPr>
              <a:t> Peace</a:t>
            </a:r>
            <a:r>
              <a:rPr lang="da-DK" sz="6700" dirty="0" smtClean="0">
                <a:solidFill>
                  <a:srgbClr val="FF0000"/>
                </a:solidFill>
              </a:rPr>
              <a:t/>
            </a:r>
            <a:br>
              <a:rPr lang="da-DK" sz="6700" dirty="0" smtClean="0">
                <a:solidFill>
                  <a:srgbClr val="FF0000"/>
                </a:solidFill>
              </a:rPr>
            </a:br>
            <a:r>
              <a:rPr lang="da-DK" sz="5300" dirty="0" smtClean="0">
                <a:solidFill>
                  <a:srgbClr val="FF0000"/>
                </a:solidFill>
              </a:rPr>
              <a:t>- The Case of Myanmar</a:t>
            </a:r>
            <a:endParaRPr lang="da-DK" sz="5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48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2260" y="1132176"/>
            <a:ext cx="8235059" cy="4939814"/>
          </a:xfrm>
          <a:prstGeom prst="rect">
            <a:avLst/>
          </a:prstGeom>
          <a:noFill/>
          <a:ln w="76200" cmpd="sng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500" b="1" dirty="0" smtClean="0">
                <a:ln w="57150" cmpd="sng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Myanmar Peace Process</a:t>
            </a:r>
          </a:p>
          <a:p>
            <a:pPr algn="ctr"/>
            <a:endParaRPr lang="en-US" sz="4500" b="1" dirty="0" smtClean="0">
              <a:ln w="57150" cmpd="sng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4500" b="1" dirty="0">
              <a:ln w="57150" cmpd="sng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4500" b="1" dirty="0" smtClean="0">
                <a:ln w="57150" cmpd="sng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Government in peace negotiation </a:t>
            </a:r>
          </a:p>
          <a:p>
            <a:pPr algn="ctr"/>
            <a:r>
              <a:rPr lang="en-US" sz="4500" b="1" dirty="0" smtClean="0">
                <a:ln w="57150" cmpd="sng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with </a:t>
            </a:r>
          </a:p>
          <a:p>
            <a:pPr algn="ctr"/>
            <a:r>
              <a:rPr lang="en-US" sz="4500" b="1" dirty="0" smtClean="0">
                <a:ln w="57150" cmpd="sng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21 Ethnic Armed Organizations</a:t>
            </a:r>
          </a:p>
          <a:p>
            <a:pPr algn="ctr"/>
            <a:endParaRPr lang="en-US" sz="4500" b="1" dirty="0">
              <a:ln w="57150" cmpd="sng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341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617203312"/>
              </p:ext>
            </p:extLst>
          </p:nvPr>
        </p:nvGraphicFramePr>
        <p:xfrm>
          <a:off x="401077" y="2430325"/>
          <a:ext cx="8422617" cy="2206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ounded Rectangular Callout 11"/>
          <p:cNvSpPr/>
          <p:nvPr/>
        </p:nvSpPr>
        <p:spPr>
          <a:xfrm>
            <a:off x="1892501" y="1220270"/>
            <a:ext cx="2517873" cy="1548598"/>
          </a:xfrm>
          <a:prstGeom prst="wedgeRoundRectCallout">
            <a:avLst/>
          </a:prstGeom>
          <a:solidFill>
            <a:srgbClr val="10253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FF00"/>
                </a:solidFill>
              </a:rPr>
              <a:t>Bi-lateral peace talks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With 21 Armed Groups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14 Bi-lateral Ceasefire Agreements</a:t>
            </a:r>
          </a:p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 rot="10800000">
            <a:off x="2808941" y="4267388"/>
            <a:ext cx="3316940" cy="2337442"/>
          </a:xfrm>
          <a:prstGeom prst="wedgeRoundRectCallout">
            <a:avLst/>
          </a:prstGeom>
          <a:solidFill>
            <a:srgbClr val="10253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dist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98590" y="4308294"/>
            <a:ext cx="31974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Start negotiating on Nationwide Ceasefire Agreement (NCA)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Govt</a:t>
            </a:r>
            <a:r>
              <a:rPr lang="en-US" dirty="0" smtClean="0">
                <a:solidFill>
                  <a:srgbClr val="FFFF00"/>
                </a:solidFill>
              </a:rPr>
              <a:t>  Vs. 16 Armed Groups (Collectively)         </a:t>
            </a:r>
          </a:p>
          <a:p>
            <a:pPr algn="ctr"/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5 Armed Groups: Bi-literal talks  with Government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5584115" y="2029220"/>
            <a:ext cx="1378259" cy="812687"/>
          </a:xfrm>
          <a:prstGeom prst="wedgeRoundRectCallout">
            <a:avLst/>
          </a:prstGeom>
          <a:solidFill>
            <a:srgbClr val="10253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ASEAN Chair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 rot="10800000">
            <a:off x="7668023" y="4182332"/>
            <a:ext cx="1149616" cy="846609"/>
          </a:xfrm>
          <a:prstGeom prst="wedgeRoundRectCallout">
            <a:avLst/>
          </a:prstGeom>
          <a:solidFill>
            <a:srgbClr val="10253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668023" y="4391574"/>
            <a:ext cx="1113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ELECTION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 rot="10800000">
            <a:off x="279956" y="4213166"/>
            <a:ext cx="1590963" cy="846609"/>
          </a:xfrm>
          <a:prstGeom prst="wedgeRoundRectCallou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9839" y="4425040"/>
            <a:ext cx="1590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New President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6110943" y="5499183"/>
            <a:ext cx="2764117" cy="53788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6140827" y="5499181"/>
            <a:ext cx="821547" cy="53788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51548" y="64448"/>
            <a:ext cx="7581711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b="1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Political Reform Timeframe and Peace Process</a:t>
            </a:r>
            <a:endParaRPr lang="en-US" sz="3000" b="1" dirty="0">
              <a:ln w="1905"/>
              <a:solidFill>
                <a:srgbClr val="8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773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2" grpId="0" animBg="1"/>
      <p:bldP spid="13" grpId="0" animBg="1"/>
      <p:bldP spid="14" grpId="0"/>
      <p:bldP spid="15" grpId="0" animBg="1"/>
      <p:bldP spid="16" grpId="0" animBg="1"/>
      <p:bldP spid="17" grpId="0"/>
      <p:bldP spid="18" grpId="0" animBg="1"/>
      <p:bldP spid="10" grpId="0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92079" y="272112"/>
            <a:ext cx="5359861" cy="707886"/>
          </a:xfrm>
          <a:prstGeom prst="rect">
            <a:avLst/>
          </a:prstGeom>
          <a:solidFill>
            <a:srgbClr val="0D0D0D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Myanmar Peace Process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97367" y="4989203"/>
            <a:ext cx="3475696" cy="598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270BC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900" dirty="0" smtClean="0">
                <a:solidFill>
                  <a:schemeClr val="tx1"/>
                </a:solidFill>
                <a:latin typeface="Calibri"/>
                <a:cs typeface="Calibri"/>
              </a:rPr>
              <a:t>Nationwide Ceasefire Agreement</a:t>
            </a:r>
            <a:endParaRPr lang="en-US" sz="19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62792" y="3713233"/>
            <a:ext cx="3151343" cy="598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270BC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900" dirty="0" smtClean="0">
                <a:solidFill>
                  <a:schemeClr val="tx1"/>
                </a:solidFill>
                <a:latin typeface="Calibri"/>
                <a:cs typeface="Calibri"/>
              </a:rPr>
              <a:t>Political Dialogue</a:t>
            </a:r>
            <a:endParaRPr lang="en-US" sz="19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26492" y="3072435"/>
            <a:ext cx="2975050" cy="598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270BC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900" dirty="0" smtClean="0">
                <a:solidFill>
                  <a:schemeClr val="tx1"/>
                </a:solidFill>
                <a:latin typeface="Calibri"/>
                <a:cs typeface="Calibri"/>
              </a:rPr>
              <a:t>Union Peace Accord</a:t>
            </a:r>
            <a:endParaRPr lang="en-US" sz="19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57694" y="1732738"/>
            <a:ext cx="3190532" cy="598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270BC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700" dirty="0" smtClean="0">
                <a:solidFill>
                  <a:schemeClr val="tx1"/>
                </a:solidFill>
                <a:latin typeface="Calibri"/>
                <a:cs typeface="Calibri"/>
              </a:rPr>
              <a:t>Implementation of Peace Accord</a:t>
            </a:r>
            <a:endParaRPr lang="en-US" sz="17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27825" y="2370667"/>
            <a:ext cx="2914003" cy="67733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270BC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900" dirty="0" smtClean="0">
                <a:solidFill>
                  <a:schemeClr val="tx1"/>
                </a:solidFill>
                <a:latin typeface="Calibri"/>
                <a:cs typeface="Calibri"/>
              </a:rPr>
              <a:t>Ratification of Peace Accord by Parliament</a:t>
            </a:r>
            <a:endParaRPr lang="en-US" sz="19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1884" y="5607266"/>
            <a:ext cx="3530126" cy="598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270BC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900" dirty="0" smtClean="0">
                <a:solidFill>
                  <a:schemeClr val="tx1"/>
                </a:solidFill>
                <a:latin typeface="Calibri"/>
                <a:cs typeface="Calibri"/>
              </a:rPr>
              <a:t>Bi-lateral talks/Preliminary talks</a:t>
            </a:r>
            <a:endParaRPr lang="en-US" sz="19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33781" y="5189937"/>
            <a:ext cx="3932005" cy="3539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700" b="1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Ceasefire + Guarantee of political process</a:t>
            </a:r>
            <a:endParaRPr lang="en-US" sz="1700" b="1" dirty="0">
              <a:ln w="1905"/>
              <a:solidFill>
                <a:srgbClr val="8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19875" y="3712418"/>
            <a:ext cx="382538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Outside Parliamentary process</a:t>
            </a:r>
          </a:p>
          <a:p>
            <a:pPr algn="ctr"/>
            <a:r>
              <a:rPr lang="en-US" sz="1600" b="1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Agenda:  Power sharing; Resource sharing;</a:t>
            </a:r>
          </a:p>
          <a:p>
            <a:pPr algn="ctr"/>
            <a:r>
              <a:rPr lang="en-US" sz="1600" b="1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equal respect on religion</a:t>
            </a:r>
            <a:endParaRPr lang="en-US" sz="1600" b="1" dirty="0">
              <a:ln w="1905"/>
              <a:solidFill>
                <a:srgbClr val="8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0859" y="2908279"/>
            <a:ext cx="30007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Principles for amendment of constitution or existing laws</a:t>
            </a:r>
            <a:endParaRPr lang="en-US" b="1" dirty="0">
              <a:ln w="1905"/>
              <a:solidFill>
                <a:srgbClr val="8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26492" y="1732738"/>
            <a:ext cx="11494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DDR/SSR</a:t>
            </a:r>
            <a:endParaRPr lang="en-US" sz="2000" b="1" dirty="0">
              <a:ln w="1905"/>
              <a:solidFill>
                <a:srgbClr val="8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Up Arrow 22"/>
          <p:cNvSpPr/>
          <p:nvPr/>
        </p:nvSpPr>
        <p:spPr>
          <a:xfrm>
            <a:off x="27337" y="1732738"/>
            <a:ext cx="446637" cy="4388150"/>
          </a:xfrm>
          <a:prstGeom prst="upArrow">
            <a:avLst>
              <a:gd name="adj1" fmla="val 50000"/>
              <a:gd name="adj2" fmla="val 77801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>
            <a:off x="27337" y="5064775"/>
            <a:ext cx="484632" cy="1112558"/>
          </a:xfrm>
          <a:prstGeom prst="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47652" y="5808001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2011</a:t>
            </a:r>
            <a:endParaRPr lang="en-US" b="1" dirty="0">
              <a:ln w="1905"/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8942" y="5337934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2014</a:t>
            </a:r>
            <a:endParaRPr lang="en-US" b="1" dirty="0">
              <a:ln w="1905"/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68532" y="4359518"/>
            <a:ext cx="3151343" cy="598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270BC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900" dirty="0" smtClean="0">
                <a:solidFill>
                  <a:schemeClr val="tx1"/>
                </a:solidFill>
                <a:latin typeface="Calibri"/>
                <a:cs typeface="Calibri"/>
              </a:rPr>
              <a:t>Political Dialogue Framework</a:t>
            </a:r>
            <a:endParaRPr lang="en-US" sz="19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617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/>
      <p:bldP spid="15" grpId="0"/>
      <p:bldP spid="16" grpId="0"/>
      <p:bldP spid="17" grpId="0"/>
      <p:bldP spid="23" grpId="0" animBg="1"/>
      <p:bldP spid="26" grpId="0" animBg="1"/>
      <p:bldP spid="27" grpId="0"/>
      <p:bldP spid="28" grpId="0"/>
      <p:bldP spid="2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B6B385CD58BA479F2C69584EABE101" ma:contentTypeVersion="0" ma:contentTypeDescription="Create a new document." ma:contentTypeScope="" ma:versionID="7b57d38aa2a49e4b8bde841e99009ed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2fc4783cecb2dc1b678d6d25ec93f2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FBB84A-5F2A-4005-B349-63E80FF736A5}"/>
</file>

<file path=customXml/itemProps2.xml><?xml version="1.0" encoding="utf-8"?>
<ds:datastoreItem xmlns:ds="http://schemas.openxmlformats.org/officeDocument/2006/customXml" ds:itemID="{D3A85A36-E1A5-4013-B517-48AB33444F2F}"/>
</file>

<file path=customXml/itemProps3.xml><?xml version="1.0" encoding="utf-8"?>
<ds:datastoreItem xmlns:ds="http://schemas.openxmlformats.org/officeDocument/2006/customXml" ds:itemID="{9A84C897-E05C-4AFB-BA51-8FCEEE9AB12B}"/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134</Words>
  <Application>Microsoft Office PowerPoint</Application>
  <PresentationFormat>Skærmshow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Office Theme</vt:lpstr>
      <vt:lpstr>Negotiating Peace - The Case of Myanmar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 Nan</dc:creator>
  <cp:lastModifiedBy>konference</cp:lastModifiedBy>
  <cp:revision>18</cp:revision>
  <dcterms:created xsi:type="dcterms:W3CDTF">2014-11-04T21:47:23Z</dcterms:created>
  <dcterms:modified xsi:type="dcterms:W3CDTF">2014-11-07T08:57:58Z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0x010100ECB6B385CD58BA479F2C69584EABE101</vt:lpwstr>
  </property>
</Properties>
</file>